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sldIdLst>
    <p:sldId id="256" r:id="rId5"/>
    <p:sldId id="257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1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7BA7D3-1F38-4EEF-92D9-28C1EA101A16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A18D3C1B-49B4-4EE0-90D7-A74AD7EF3A01}">
      <dgm:prSet phldrT="[Text]" custT="1"/>
      <dgm:spPr>
        <a:solidFill>
          <a:schemeClr val="accent6">
            <a:lumMod val="20000"/>
            <a:lumOff val="80000"/>
          </a:schemeClr>
        </a:solidFill>
        <a:ln w="12700"/>
      </dgm:spPr>
      <dgm:t>
        <a:bodyPr/>
        <a:lstStyle/>
        <a:p>
          <a:pPr algn="ctr"/>
          <a:r>
            <a:rPr lang="en-GB" sz="2000" dirty="0"/>
            <a:t>GH working group</a:t>
          </a:r>
        </a:p>
      </dgm:t>
    </dgm:pt>
    <dgm:pt modelId="{0A00F045-EE70-4438-8D0C-5D4509C07EFC}" type="parTrans" cxnId="{A504B8FA-8523-4115-8D40-6382DB7408F5}">
      <dgm:prSet/>
      <dgm:spPr/>
      <dgm:t>
        <a:bodyPr/>
        <a:lstStyle/>
        <a:p>
          <a:endParaRPr lang="en-GB"/>
        </a:p>
      </dgm:t>
    </dgm:pt>
    <dgm:pt modelId="{E43CFF14-F446-4B2A-ABE2-0AB814AA020E}" type="sibTrans" cxnId="{A504B8FA-8523-4115-8D40-6382DB7408F5}">
      <dgm:prSet/>
      <dgm:spPr/>
      <dgm:t>
        <a:bodyPr/>
        <a:lstStyle/>
        <a:p>
          <a:endParaRPr lang="en-GB"/>
        </a:p>
      </dgm:t>
    </dgm:pt>
    <dgm:pt modelId="{4F68DB00-18DC-464E-979F-3D2233C2DC60}">
      <dgm:prSet phldrT="[Text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en-GB" sz="2000" dirty="0"/>
            <a:t>GH special interest group</a:t>
          </a:r>
        </a:p>
      </dgm:t>
    </dgm:pt>
    <dgm:pt modelId="{E3DC46A7-94C2-48E3-9AED-436AF3A3A5E8}" type="parTrans" cxnId="{7C72F6BC-8713-4F37-98CD-04CB90859864}">
      <dgm:prSet/>
      <dgm:spPr/>
      <dgm:t>
        <a:bodyPr/>
        <a:lstStyle/>
        <a:p>
          <a:endParaRPr lang="en-GB"/>
        </a:p>
      </dgm:t>
    </dgm:pt>
    <dgm:pt modelId="{2EEA0DFC-E756-42B9-A454-AA772CE4AD93}" type="sibTrans" cxnId="{7C72F6BC-8713-4F37-98CD-04CB90859864}">
      <dgm:prSet/>
      <dgm:spPr/>
      <dgm:t>
        <a:bodyPr/>
        <a:lstStyle/>
        <a:p>
          <a:endParaRPr lang="en-GB"/>
        </a:p>
      </dgm:t>
    </dgm:pt>
    <dgm:pt modelId="{2C0A592A-5AC0-4733-9070-1620303ADA3B}" type="pres">
      <dgm:prSet presAssocID="{477BA7D3-1F38-4EEF-92D9-28C1EA101A16}" presName="arrowDiagram" presStyleCnt="0">
        <dgm:presLayoutVars>
          <dgm:chMax val="5"/>
          <dgm:dir/>
          <dgm:resizeHandles val="exact"/>
        </dgm:presLayoutVars>
      </dgm:prSet>
      <dgm:spPr/>
    </dgm:pt>
    <dgm:pt modelId="{654582E6-173D-4671-9D27-F55C31D1D422}" type="pres">
      <dgm:prSet presAssocID="{477BA7D3-1F38-4EEF-92D9-28C1EA101A16}" presName="arrow" presStyleLbl="bgShp" presStyleIdx="0" presStyleCnt="1" custLinFactNeighborX="77" custLinFactNeighborY="-506"/>
      <dgm:spPr/>
    </dgm:pt>
    <dgm:pt modelId="{B9929768-C2FC-4B0E-B88B-8298524EC39A}" type="pres">
      <dgm:prSet presAssocID="{477BA7D3-1F38-4EEF-92D9-28C1EA101A16}" presName="arrowDiagram2" presStyleCnt="0"/>
      <dgm:spPr/>
    </dgm:pt>
    <dgm:pt modelId="{2B085979-3BE5-4F67-AD1C-6DEBC6F25D23}" type="pres">
      <dgm:prSet presAssocID="{A18D3C1B-49B4-4EE0-90D7-A74AD7EF3A01}" presName="bullet2a" presStyleLbl="node1" presStyleIdx="0" presStyleCnt="2" custLinFactX="-126298" custLinFactY="100000" custLinFactNeighborX="-200000" custLinFactNeighborY="153246"/>
      <dgm:spPr/>
    </dgm:pt>
    <dgm:pt modelId="{3A99E353-23DC-4083-80C3-1616F9441534}" type="pres">
      <dgm:prSet presAssocID="{A18D3C1B-49B4-4EE0-90D7-A74AD7EF3A01}" presName="textBox2a" presStyleLbl="revTx" presStyleIdx="0" presStyleCnt="2" custFlipVert="0" custScaleX="88275" custScaleY="11932" custLinFactNeighborX="-33374" custLinFactNeighborY="-9064">
        <dgm:presLayoutVars>
          <dgm:bulletEnabled val="1"/>
        </dgm:presLayoutVars>
      </dgm:prSet>
      <dgm:spPr/>
    </dgm:pt>
    <dgm:pt modelId="{D77D1F46-0358-442F-98E7-E4C495635856}" type="pres">
      <dgm:prSet presAssocID="{4F68DB00-18DC-464E-979F-3D2233C2DC60}" presName="bullet2b" presStyleLbl="node1" presStyleIdx="1" presStyleCnt="2" custLinFactX="-178601" custLinFactY="36451" custLinFactNeighborX="-200000" custLinFactNeighborY="100000"/>
      <dgm:spPr/>
    </dgm:pt>
    <dgm:pt modelId="{DAD61D6E-2D9F-4F97-93C8-EE2F16035339}" type="pres">
      <dgm:prSet presAssocID="{4F68DB00-18DC-464E-979F-3D2233C2DC60}" presName="textBox2b" presStyleLbl="revTx" presStyleIdx="1" presStyleCnt="2" custScaleX="109978" custScaleY="11157" custLinFactNeighborX="-56510" custLinFactNeighborY="-27551">
        <dgm:presLayoutVars>
          <dgm:bulletEnabled val="1"/>
        </dgm:presLayoutVars>
      </dgm:prSet>
      <dgm:spPr/>
    </dgm:pt>
  </dgm:ptLst>
  <dgm:cxnLst>
    <dgm:cxn modelId="{C79F636C-FD78-455D-B90E-BDA28629A409}" type="presOf" srcId="{477BA7D3-1F38-4EEF-92D9-28C1EA101A16}" destId="{2C0A592A-5AC0-4733-9070-1620303ADA3B}" srcOrd="0" destOrd="0" presId="urn:microsoft.com/office/officeart/2005/8/layout/arrow2"/>
    <dgm:cxn modelId="{6016FD72-579B-405E-98AD-811201F3C05F}" type="presOf" srcId="{A18D3C1B-49B4-4EE0-90D7-A74AD7EF3A01}" destId="{3A99E353-23DC-4083-80C3-1616F9441534}" srcOrd="0" destOrd="0" presId="urn:microsoft.com/office/officeart/2005/8/layout/arrow2"/>
    <dgm:cxn modelId="{E4B17C93-DBE7-4C0C-B8BF-765D9572E950}" type="presOf" srcId="{4F68DB00-18DC-464E-979F-3D2233C2DC60}" destId="{DAD61D6E-2D9F-4F97-93C8-EE2F16035339}" srcOrd="0" destOrd="0" presId="urn:microsoft.com/office/officeart/2005/8/layout/arrow2"/>
    <dgm:cxn modelId="{7C72F6BC-8713-4F37-98CD-04CB90859864}" srcId="{477BA7D3-1F38-4EEF-92D9-28C1EA101A16}" destId="{4F68DB00-18DC-464E-979F-3D2233C2DC60}" srcOrd="1" destOrd="0" parTransId="{E3DC46A7-94C2-48E3-9AED-436AF3A3A5E8}" sibTransId="{2EEA0DFC-E756-42B9-A454-AA772CE4AD93}"/>
    <dgm:cxn modelId="{A504B8FA-8523-4115-8D40-6382DB7408F5}" srcId="{477BA7D3-1F38-4EEF-92D9-28C1EA101A16}" destId="{A18D3C1B-49B4-4EE0-90D7-A74AD7EF3A01}" srcOrd="0" destOrd="0" parTransId="{0A00F045-EE70-4438-8D0C-5D4509C07EFC}" sibTransId="{E43CFF14-F446-4B2A-ABE2-0AB814AA020E}"/>
    <dgm:cxn modelId="{CB17837F-C2E8-43E3-B54D-935605AF6F99}" type="presParOf" srcId="{2C0A592A-5AC0-4733-9070-1620303ADA3B}" destId="{654582E6-173D-4671-9D27-F55C31D1D422}" srcOrd="0" destOrd="0" presId="urn:microsoft.com/office/officeart/2005/8/layout/arrow2"/>
    <dgm:cxn modelId="{67123990-AEA3-4441-B58F-53A1CCA02D86}" type="presParOf" srcId="{2C0A592A-5AC0-4733-9070-1620303ADA3B}" destId="{B9929768-C2FC-4B0E-B88B-8298524EC39A}" srcOrd="1" destOrd="0" presId="urn:microsoft.com/office/officeart/2005/8/layout/arrow2"/>
    <dgm:cxn modelId="{0E87B6EF-FDD6-4B66-9BA5-BD7E88C16716}" type="presParOf" srcId="{B9929768-C2FC-4B0E-B88B-8298524EC39A}" destId="{2B085979-3BE5-4F67-AD1C-6DEBC6F25D23}" srcOrd="0" destOrd="0" presId="urn:microsoft.com/office/officeart/2005/8/layout/arrow2"/>
    <dgm:cxn modelId="{B6D6ECD9-0688-4922-85B9-4683A1E1E122}" type="presParOf" srcId="{B9929768-C2FC-4B0E-B88B-8298524EC39A}" destId="{3A99E353-23DC-4083-80C3-1616F9441534}" srcOrd="1" destOrd="0" presId="urn:microsoft.com/office/officeart/2005/8/layout/arrow2"/>
    <dgm:cxn modelId="{888D6D91-20B9-4121-83E3-444AC99D469F}" type="presParOf" srcId="{B9929768-C2FC-4B0E-B88B-8298524EC39A}" destId="{D77D1F46-0358-442F-98E7-E4C495635856}" srcOrd="2" destOrd="0" presId="urn:microsoft.com/office/officeart/2005/8/layout/arrow2"/>
    <dgm:cxn modelId="{583EF832-13EE-4DF1-8268-9E89DEB8B118}" type="presParOf" srcId="{B9929768-C2FC-4B0E-B88B-8298524EC39A}" destId="{DAD61D6E-2D9F-4F97-93C8-EE2F16035339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4582E6-173D-4671-9D27-F55C31D1D422}">
      <dsp:nvSpPr>
        <dsp:cNvPr id="0" name=""/>
        <dsp:cNvSpPr/>
      </dsp:nvSpPr>
      <dsp:spPr>
        <a:xfrm>
          <a:off x="1225382" y="0"/>
          <a:ext cx="8965332" cy="5603333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085979-3BE5-4F67-AD1C-6DEBC6F25D23}">
      <dsp:nvSpPr>
        <dsp:cNvPr id="0" name=""/>
        <dsp:cNvSpPr/>
      </dsp:nvSpPr>
      <dsp:spPr>
        <a:xfrm>
          <a:off x="2279039" y="3848468"/>
          <a:ext cx="313786" cy="3137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99E353-23DC-4083-80C3-1616F9441534}">
      <dsp:nvSpPr>
        <dsp:cNvPr id="0" name=""/>
        <dsp:cNvSpPr/>
      </dsp:nvSpPr>
      <dsp:spPr>
        <a:xfrm>
          <a:off x="2658200" y="4047410"/>
          <a:ext cx="2572097" cy="285487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2700"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269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GH working group</a:t>
          </a:r>
        </a:p>
      </dsp:txBody>
      <dsp:txXfrm>
        <a:off x="2658200" y="4047410"/>
        <a:ext cx="2572097" cy="285487"/>
      </dsp:txXfrm>
    </dsp:sp>
    <dsp:sp modelId="{D77D1F46-0358-442F-98E7-E4C495635856}">
      <dsp:nvSpPr>
        <dsp:cNvPr id="0" name=""/>
        <dsp:cNvSpPr/>
      </dsp:nvSpPr>
      <dsp:spPr>
        <a:xfrm>
          <a:off x="4157668" y="2358963"/>
          <a:ext cx="537919" cy="5379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D61D6E-2D9F-4F97-93C8-EE2F16035339}">
      <dsp:nvSpPr>
        <dsp:cNvPr id="0" name=""/>
        <dsp:cNvSpPr/>
      </dsp:nvSpPr>
      <dsp:spPr>
        <a:xfrm>
          <a:off x="4671282" y="2519721"/>
          <a:ext cx="3204465" cy="413858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033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GH special interest group</a:t>
          </a:r>
        </a:p>
      </dsp:txBody>
      <dsp:txXfrm>
        <a:off x="4671282" y="2519721"/>
        <a:ext cx="3204465" cy="4138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15994-8CC9-FE4E-AB77-94A696491A41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045F5-8E00-304D-8060-415E7D646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212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slide slide just to </a:t>
            </a:r>
            <a:r>
              <a:rPr lang="en-US" dirty="0" err="1"/>
              <a:t>emphasise</a:t>
            </a:r>
            <a:r>
              <a:rPr lang="en-US" dirty="0"/>
              <a:t> the way the SIG works (via task forces), not to spend much time 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1045F5-8E00-304D-8060-415E7D646D1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472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Good momentum with different projects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1045F5-8E00-304D-8060-415E7D646D1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239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D3147-AF8F-FBF7-5C10-BE48606B6F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E4849D-1AE7-C05E-94A2-24BC3DA91B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2A4C8A-DDE6-7150-6D5F-91713D2D0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06E79-DF13-7246-8220-D4A031944332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4A70C-F280-9A3C-CD31-E8A8D50BF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45DE3-57E1-1D85-12F9-9B8AECB44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331F-77BE-AA47-8104-07453A4F0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986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2340A-2A6F-AB3D-AB05-D7E1E31A3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6DAD5B-7BDF-A2AB-F283-799D9672E5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F42D2C-81C5-7E7C-8A3A-579173B3F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06E79-DF13-7246-8220-D4A031944332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AA8569-D53B-AD75-D582-6913D1E2F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DF4F5E-D087-B8DC-B8BB-89D8D38FF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331F-77BE-AA47-8104-07453A4F0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65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AB23EC-8EC2-B77C-2B75-3AA6EF7D0F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FCEE70-D04B-EBBA-62BE-B826C71F55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7C0CEF-EA07-A874-21EA-8050BC2D0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06E79-DF13-7246-8220-D4A031944332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049B0-8381-5774-EC40-E888C8AF6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7EE8CA-FC49-856A-308C-A851D3595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331F-77BE-AA47-8104-07453A4F0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678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5C15A-BEB4-82A4-AB4A-FBF2B90E2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B3FCF9-6B44-9AAB-6FF1-9FE97BDC4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86CB7-A95E-2846-C141-ED6C348E5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06E79-DF13-7246-8220-D4A031944332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8643FB-7C95-E013-0FD3-D6CD882F5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FB8811-F615-13E7-3282-2C2AC9A34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331F-77BE-AA47-8104-07453A4F0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15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4EC51-5F73-2CCC-4114-AE485823B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BD25A3-5F78-7636-A41D-44AAAC6AD1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55407-BB39-E034-74DF-50DA6397D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06E79-DF13-7246-8220-D4A031944332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2FA9B5-0FD7-CB28-F92D-59EFBABDA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0369B5-4FB3-7AAD-F831-E7FE221DB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331F-77BE-AA47-8104-07453A4F0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572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E4F1D-0F82-794B-9F56-28D27A476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BE262E-CAEE-66BF-2AB2-57E15BFF62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3D2230-4A10-773B-A694-7F23BBD843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71EAB6-B12B-87C3-99B5-804FE047C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06E79-DF13-7246-8220-D4A031944332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42840F-2DB1-514D-CFAA-67BC22755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46F0D9-4964-93F1-F08E-7FF11C500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331F-77BE-AA47-8104-07453A4F0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0149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49141-6952-0D61-346C-AAC73EE64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90C02E-0158-710F-E614-DAFACE62E3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9BD4A1-7899-EE5B-FD85-562D5E0A25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457E1C-CCB0-1A50-66D1-C89AF6EE62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60902C-7356-7595-B4DD-E2D29B6EE0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324608-7568-A52E-7A52-9D1A0F453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06E79-DF13-7246-8220-D4A031944332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2A76EA-CF2B-8AC2-22ED-9051F89F1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D20999-6BA9-21F0-191A-484F21A67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331F-77BE-AA47-8104-07453A4F0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261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2BB4E-EC63-634A-F9A6-E0A3CE616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2B5B46-D840-5E9E-5244-D5DD86348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06E79-DF13-7246-8220-D4A031944332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443D1F-3B0B-2E0E-B894-54F936055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FF4794-E6ED-E465-B49C-A3F9B4BDE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331F-77BE-AA47-8104-07453A4F0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584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DB00CD-DF65-C7F0-32E7-CCFFF5214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06E79-DF13-7246-8220-D4A031944332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1B568B-A290-AAE1-0AC7-7AE27DE6B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34F6D7-3999-A05E-E7DD-BE5AE0039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331F-77BE-AA47-8104-07453A4F0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389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B6AFE-9ADD-37D0-E1A2-809C82388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5DABD-DCF2-608F-3FF1-F31264B59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2F8A6D-2872-0D9B-AF09-FE85485FA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79DD97-AAA6-5BE4-DFC4-40DB458AC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06E79-DF13-7246-8220-D4A031944332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5DC2E1-D2A7-83E2-82D6-B143AACEC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E7CFAC-ED3B-5D30-D66E-546C1FB53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331F-77BE-AA47-8104-07453A4F0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4236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E406B-BD28-3CC0-18D2-94EBF8904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BA8081-BB69-0C83-F4C8-5E7E54D5AB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2F6E30-F8E9-C983-55E8-6705ADB6F4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D01177-6021-70C3-B6AE-8415AD264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06E79-DF13-7246-8220-D4A031944332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AC1352-971F-8555-DE91-F03DCCCCD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F5362A-165B-AF35-0B52-2941A8F93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A331F-77BE-AA47-8104-07453A4F0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1533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E5CD6C-4BAE-741C-1ADE-122A5C7BC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091E52-D887-8845-CFB9-1608097A42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A0388-2D13-1F58-4353-022BDBA2C2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A06E79-DF13-7246-8220-D4A031944332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9794F-ACE7-33A7-1E91-6A5342EC3B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46CD6F-6061-EFED-175B-4C1EC9922E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2A331F-77BE-AA47-8104-07453A4F0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794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9F7E4-CA60-104F-DF35-2FA47CF956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Global Haematology SIG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3FD21B-0FEE-DF19-281B-55D9376B45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46883"/>
            <a:ext cx="9144000" cy="1655762"/>
          </a:xfrm>
        </p:spPr>
        <p:txBody>
          <a:bodyPr/>
          <a:lstStyle/>
          <a:p>
            <a:r>
              <a:rPr lang="en-GB" dirty="0"/>
              <a:t>Megan Kell</a:t>
            </a:r>
          </a:p>
          <a:p>
            <a:r>
              <a:rPr lang="en-GB" dirty="0"/>
              <a:t>Vice Chair Global SIG</a:t>
            </a:r>
          </a:p>
          <a:p>
            <a:r>
              <a:rPr lang="en-GB" dirty="0"/>
              <a:t>Haematology ST6, South Yorkshire</a:t>
            </a:r>
          </a:p>
        </p:txBody>
      </p:sp>
    </p:spTree>
    <p:extLst>
      <p:ext uri="{BB962C8B-B14F-4D97-AF65-F5344CB8AC3E}">
        <p14:creationId xmlns:p14="http://schemas.microsoft.com/office/powerpoint/2010/main" val="68164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3A5A000-2330-8102-00FD-9FBEAD9012AE}"/>
              </a:ext>
            </a:extLst>
          </p:cNvPr>
          <p:cNvGraphicFramePr/>
          <p:nvPr/>
        </p:nvGraphicFramePr>
        <p:xfrm>
          <a:off x="387927" y="535000"/>
          <a:ext cx="11402291" cy="5603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22E12D2-F167-8A0F-EF81-2DA3A5C152C9}"/>
              </a:ext>
            </a:extLst>
          </p:cNvPr>
          <p:cNvSpPr txBox="1"/>
          <p:nvPr/>
        </p:nvSpPr>
        <p:spPr>
          <a:xfrm>
            <a:off x="3831936" y="3926682"/>
            <a:ext cx="205624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Strategy workshop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C3C1F8C-58BD-C05C-821C-CD0F3B40764F}"/>
              </a:ext>
            </a:extLst>
          </p:cNvPr>
          <p:cNvSpPr txBox="1"/>
          <p:nvPr/>
        </p:nvSpPr>
        <p:spPr>
          <a:xfrm>
            <a:off x="1290946" y="736348"/>
            <a:ext cx="2484250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/>
              <a:t>TASK FORCES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F7D5386-7202-58BC-6A8F-DF1DDA4E2E77}"/>
              </a:ext>
            </a:extLst>
          </p:cNvPr>
          <p:cNvSpPr txBox="1"/>
          <p:nvPr/>
        </p:nvSpPr>
        <p:spPr>
          <a:xfrm>
            <a:off x="8564905" y="735311"/>
            <a:ext cx="193848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How I treat briefs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3D2C35D-B4D7-D951-F9AB-965CBA090899}"/>
              </a:ext>
            </a:extLst>
          </p:cNvPr>
          <p:cNvSpPr txBox="1"/>
          <p:nvPr/>
        </p:nvSpPr>
        <p:spPr>
          <a:xfrm>
            <a:off x="7184604" y="1171026"/>
            <a:ext cx="1417779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HaemSTAR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39629F-0BC2-1D04-65C3-F623E905D5FF}"/>
              </a:ext>
            </a:extLst>
          </p:cNvPr>
          <p:cNvSpPr txBox="1"/>
          <p:nvPr/>
        </p:nvSpPr>
        <p:spPr>
          <a:xfrm>
            <a:off x="5604398" y="1624901"/>
            <a:ext cx="170411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CPD webinars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D69A533-2ED2-C286-82A0-B4312446BB4A}"/>
              </a:ext>
            </a:extLst>
          </p:cNvPr>
          <p:cNvSpPr txBox="1"/>
          <p:nvPr/>
        </p:nvSpPr>
        <p:spPr>
          <a:xfrm>
            <a:off x="4642177" y="2058885"/>
            <a:ext cx="1417779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Zambia SCD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090C942-77CB-CD4D-B79C-746593A11875}"/>
              </a:ext>
            </a:extLst>
          </p:cNvPr>
          <p:cNvSpPr txBox="1"/>
          <p:nvPr/>
        </p:nvSpPr>
        <p:spPr>
          <a:xfrm>
            <a:off x="1757616" y="2496154"/>
            <a:ext cx="2987108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Health volunteers overseas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CECEDC8-28F7-6130-BAA3-F53664FB2C32}"/>
              </a:ext>
            </a:extLst>
          </p:cNvPr>
          <p:cNvSpPr txBox="1"/>
          <p:nvPr/>
        </p:nvSpPr>
        <p:spPr>
          <a:xfrm>
            <a:off x="2029115" y="3275361"/>
            <a:ext cx="1938479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Global speakers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91B0373-1A5F-EFAE-C2B6-4C382E18E81A}"/>
              </a:ext>
            </a:extLst>
          </p:cNvPr>
          <p:cNvSpPr txBox="1"/>
          <p:nvPr/>
        </p:nvSpPr>
        <p:spPr>
          <a:xfrm>
            <a:off x="3945082" y="3308311"/>
            <a:ext cx="748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C00000"/>
                </a:solidFill>
              </a:rPr>
              <a:t>2016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FA6A78F-A4D2-87D1-EE8D-44BC3F2F5965}"/>
              </a:ext>
            </a:extLst>
          </p:cNvPr>
          <p:cNvSpPr txBox="1"/>
          <p:nvPr/>
        </p:nvSpPr>
        <p:spPr>
          <a:xfrm>
            <a:off x="3196731" y="3748187"/>
            <a:ext cx="748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C00000"/>
                </a:solidFill>
              </a:rPr>
              <a:t>2014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2778F13-CB6F-2481-87BE-FBB82742827E}"/>
              </a:ext>
            </a:extLst>
          </p:cNvPr>
          <p:cNvSpPr txBox="1"/>
          <p:nvPr/>
        </p:nvSpPr>
        <p:spPr>
          <a:xfrm>
            <a:off x="2860964" y="4188063"/>
            <a:ext cx="748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C00000"/>
                </a:solidFill>
              </a:rPr>
              <a:t>2013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9DA750C-CD17-26DF-45B6-B456181D6A49}"/>
              </a:ext>
            </a:extLst>
          </p:cNvPr>
          <p:cNvSpPr txBox="1"/>
          <p:nvPr/>
        </p:nvSpPr>
        <p:spPr>
          <a:xfrm>
            <a:off x="2128982" y="4848366"/>
            <a:ext cx="731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C00000"/>
                </a:solidFill>
              </a:rPr>
              <a:t>2011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DCFE5AC-A32A-ACCB-0658-724762C3FAA1}"/>
              </a:ext>
            </a:extLst>
          </p:cNvPr>
          <p:cNvSpPr txBox="1"/>
          <p:nvPr/>
        </p:nvSpPr>
        <p:spPr>
          <a:xfrm>
            <a:off x="8227421" y="1776747"/>
            <a:ext cx="813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C00000"/>
                </a:solidFill>
              </a:rPr>
              <a:t>2023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DE0B5D2-863C-C205-0B79-05EA5D7BFA18}"/>
              </a:ext>
            </a:extLst>
          </p:cNvPr>
          <p:cNvSpPr txBox="1"/>
          <p:nvPr/>
        </p:nvSpPr>
        <p:spPr>
          <a:xfrm>
            <a:off x="4860059" y="2716480"/>
            <a:ext cx="731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C00000"/>
                </a:solidFill>
              </a:rPr>
              <a:t>2017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9C30D34-41A6-0A7D-B538-383DD7941A3B}"/>
              </a:ext>
            </a:extLst>
          </p:cNvPr>
          <p:cNvSpPr txBox="1"/>
          <p:nvPr/>
        </p:nvSpPr>
        <p:spPr>
          <a:xfrm>
            <a:off x="2533071" y="5197980"/>
            <a:ext cx="1690255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First GH ASM session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762B941-6596-888E-0CEF-91D4E4C25C6C}"/>
              </a:ext>
            </a:extLst>
          </p:cNvPr>
          <p:cNvSpPr txBox="1"/>
          <p:nvPr/>
        </p:nvSpPr>
        <p:spPr>
          <a:xfrm>
            <a:off x="8313122" y="2108595"/>
            <a:ext cx="2247099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Strategy workshop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64B6EE-AF97-1CEF-C7F5-E1E5FF071C95}"/>
              </a:ext>
            </a:extLst>
          </p:cNvPr>
          <p:cNvSpPr txBox="1"/>
          <p:nvPr/>
        </p:nvSpPr>
        <p:spPr>
          <a:xfrm>
            <a:off x="7128162" y="2034469"/>
            <a:ext cx="731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C00000"/>
                </a:solidFill>
              </a:rPr>
              <a:t>2021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5484BD-BF78-B6DB-3A83-7CB90B120251}"/>
              </a:ext>
            </a:extLst>
          </p:cNvPr>
          <p:cNvSpPr txBox="1"/>
          <p:nvPr/>
        </p:nvSpPr>
        <p:spPr>
          <a:xfrm>
            <a:off x="9413153" y="1592081"/>
            <a:ext cx="731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C00000"/>
                </a:solidFill>
              </a:rPr>
              <a:t>2024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0601F-DAFC-E1FA-9C33-4F54CF45D62C}"/>
              </a:ext>
            </a:extLst>
          </p:cNvPr>
          <p:cNvSpPr txBox="1"/>
          <p:nvPr/>
        </p:nvSpPr>
        <p:spPr>
          <a:xfrm>
            <a:off x="5997287" y="2347148"/>
            <a:ext cx="731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C00000"/>
                </a:solidFill>
              </a:rPr>
              <a:t>2019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5E0462-8CD6-63D9-B30C-118900A0F925}"/>
              </a:ext>
            </a:extLst>
          </p:cNvPr>
          <p:cNvSpPr txBox="1"/>
          <p:nvPr/>
        </p:nvSpPr>
        <p:spPr>
          <a:xfrm>
            <a:off x="6639743" y="2597847"/>
            <a:ext cx="2247099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Strategy workshop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9D4475-0A17-CD05-03E0-C11131D56415}"/>
              </a:ext>
            </a:extLst>
          </p:cNvPr>
          <p:cNvSpPr txBox="1"/>
          <p:nvPr/>
        </p:nvSpPr>
        <p:spPr>
          <a:xfrm>
            <a:off x="4580080" y="3519662"/>
            <a:ext cx="328006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Annual GH ASM sessions start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D6BC271-5260-06A5-AF4F-45967ACA0989}"/>
              </a:ext>
            </a:extLst>
          </p:cNvPr>
          <p:cNvSpPr txBox="1"/>
          <p:nvPr/>
        </p:nvSpPr>
        <p:spPr>
          <a:xfrm>
            <a:off x="6881582" y="4500356"/>
            <a:ext cx="3886950" cy="18158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Development of the BSH Global Haematology Special Interest Group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40E1B04-DA85-D412-429B-C50E22DA55FA}"/>
              </a:ext>
            </a:extLst>
          </p:cNvPr>
          <p:cNvSpPr txBox="1"/>
          <p:nvPr/>
        </p:nvSpPr>
        <p:spPr>
          <a:xfrm>
            <a:off x="0" y="6596390"/>
            <a:ext cx="14269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/>
              <a:t>Credit: Imelda Bates</a:t>
            </a:r>
          </a:p>
        </p:txBody>
      </p:sp>
    </p:spTree>
    <p:extLst>
      <p:ext uri="{BB962C8B-B14F-4D97-AF65-F5344CB8AC3E}">
        <p14:creationId xmlns:p14="http://schemas.microsoft.com/office/powerpoint/2010/main" val="4054478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43642-BAB6-588A-59DD-905C7E6A7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has worked well in the SIG in the last 12 months?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EC174-C691-0490-150B-3E21C43D1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3906" y="6467076"/>
            <a:ext cx="10515600" cy="4022765"/>
          </a:xfrm>
        </p:spPr>
        <p:txBody>
          <a:bodyPr numCol="2">
            <a:normAutofit/>
          </a:bodyPr>
          <a:lstStyle/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C3BE0D-795C-93B6-8969-2E957EFBB667}"/>
              </a:ext>
            </a:extLst>
          </p:cNvPr>
          <p:cNvSpPr txBox="1"/>
          <p:nvPr/>
        </p:nvSpPr>
        <p:spPr>
          <a:xfrm>
            <a:off x="1230052" y="1900753"/>
            <a:ext cx="973189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212121"/>
                </a:solidFill>
                <a:latin typeface="Aptos" panose="020B0004020202020204" pitchFamily="34" charset="0"/>
              </a:rPr>
              <a:t>S</a:t>
            </a:r>
            <a:r>
              <a:rPr lang="en-GB" sz="2400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hared sense of purpose and vision across the group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212121"/>
                </a:solidFill>
                <a:latin typeface="Aptos" panose="020B0004020202020204" pitchFamily="34" charset="0"/>
              </a:rPr>
              <a:t>Strong trainee involvement and leadership </a:t>
            </a:r>
            <a:endParaRPr lang="en-GB" sz="2400" b="0" i="0" u="none" strike="noStrike" dirty="0">
              <a:solidFill>
                <a:srgbClr val="212121"/>
              </a:solidFill>
              <a:effectLst/>
              <a:latin typeface="Aptos" panose="020B00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212121"/>
                </a:solidFill>
                <a:latin typeface="Aptos" panose="020B0004020202020204" pitchFamily="34" charset="0"/>
              </a:rPr>
              <a:t>Diversifying membership with non-doctors and colleague from LIC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b="0" i="0" u="none" strike="noStrike" dirty="0">
                <a:solidFill>
                  <a:srgbClr val="212121"/>
                </a:solidFill>
                <a:effectLst/>
                <a:latin typeface="Aptos" panose="020B0004020202020204" pitchFamily="34" charset="0"/>
              </a:rPr>
              <a:t>Delivery of projects through task forces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635AD9-849D-14A7-58B7-52DCCA5312EC}"/>
              </a:ext>
            </a:extLst>
          </p:cNvPr>
          <p:cNvSpPr txBox="1"/>
          <p:nvPr/>
        </p:nvSpPr>
        <p:spPr>
          <a:xfrm>
            <a:off x="838199" y="3796800"/>
            <a:ext cx="109213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000" b="1" dirty="0"/>
              <a:t>Continuing projects: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Big progress with the health volunteers overseas programme in Cambodia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Supporting development of newborn screening programme and teaching in Zambia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Global session at the BSH ASM on global opportunities in </a:t>
            </a:r>
            <a:r>
              <a:rPr lang="en-US" sz="2000" dirty="0" err="1"/>
              <a:t>haematology</a:t>
            </a:r>
            <a:r>
              <a:rPr lang="en-US" sz="2000" dirty="0"/>
              <a:t> training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Global speakers scheme – supported talks in Sri Lanka and Vietnam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Online CPD programme</a:t>
            </a:r>
          </a:p>
        </p:txBody>
      </p:sp>
    </p:spTree>
    <p:extLst>
      <p:ext uri="{BB962C8B-B14F-4D97-AF65-F5344CB8AC3E}">
        <p14:creationId xmlns:p14="http://schemas.microsoft.com/office/powerpoint/2010/main" val="897087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10DE4-EA53-1754-D50D-BA0C6BF5C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Top 3 priorities for next 12 months?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99E0E-304F-34AF-96B1-96237EF9BA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fontAlgn="base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Fully establish and evaluate two new projects:</a:t>
            </a:r>
          </a:p>
          <a:p>
            <a:pPr lvl="1"/>
            <a:r>
              <a:rPr lang="en-US" dirty="0"/>
              <a:t>UK-Nigeria collaboration to support trainees’ research activities (NSHBT-HaemSTAR)</a:t>
            </a:r>
          </a:p>
          <a:p>
            <a:pPr lvl="1"/>
            <a:r>
              <a:rPr lang="en-US" dirty="0"/>
              <a:t>‘How I treat…’ articles – joint UK-LMIC authors</a:t>
            </a:r>
          </a:p>
          <a:p>
            <a:pPr rtl="0" fontAlgn="base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2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Planning for next ASM and national workshop next summer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482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B13E4-7B65-E7C9-7776-5AF6C47DB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How could BSH better support the Global Haematology SIG to achieve these?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0FE84-3D2D-693B-A5AC-80AA89E7E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Continued admin support for LMIC-relevant grants, including following up on reports from successful grant applicants</a:t>
            </a:r>
          </a:p>
          <a:p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Embedding successful new projects into annual budgeting cycles</a:t>
            </a:r>
          </a:p>
          <a:p>
            <a:r>
              <a:rPr lang="en-GB" sz="2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Support with ASM and workshop planning</a:t>
            </a:r>
          </a:p>
          <a:p>
            <a:endParaRPr lang="en-GB" sz="2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665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fc2bb8c-ad0a-46dc-b4b4-f4fefdf98ebf">
      <Terms xmlns="http://schemas.microsoft.com/office/infopath/2007/PartnerControls"/>
    </lcf76f155ced4ddcb4097134ff3c332f>
    <TaxCatchAll xmlns="ddf2ad5a-f97e-4ac3-84dc-368e07c9eca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D7804211074940AA1ED2E27647FE59" ma:contentTypeVersion="24" ma:contentTypeDescription="Create a new document." ma:contentTypeScope="" ma:versionID="b9e8a10c362ed65d12b2c4304ea658fd">
  <xsd:schema xmlns:xsd="http://www.w3.org/2001/XMLSchema" xmlns:xs="http://www.w3.org/2001/XMLSchema" xmlns:p="http://schemas.microsoft.com/office/2006/metadata/properties" xmlns:ns2="bfc2bb8c-ad0a-46dc-b4b4-f4fefdf98ebf" xmlns:ns3="ddf2ad5a-f97e-4ac3-84dc-368e07c9ecaf" targetNamespace="http://schemas.microsoft.com/office/2006/metadata/properties" ma:root="true" ma:fieldsID="fa6ab943624f3293b93f935f8a6fdaba" ns2:_="" ns3:_="">
    <xsd:import namespace="bfc2bb8c-ad0a-46dc-b4b4-f4fefdf98ebf"/>
    <xsd:import namespace="ddf2ad5a-f97e-4ac3-84dc-368e07c9eca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Location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c2bb8c-ad0a-46dc-b4b4-f4fefdf98e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cbdea0c0-526a-4aff-9dbc-7ff684f1c5b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f2ad5a-f97e-4ac3-84dc-368e07c9eca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35e786c6-e703-4d82-b802-539f5de015e7}" ma:internalName="TaxCatchAll" ma:showField="CatchAllData" ma:web="ddf2ad5a-f97e-4ac3-84dc-368e07c9eca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5E2A16-DA6F-42BD-9737-D1FABC2DC0A6}">
  <ds:schemaRefs>
    <ds:schemaRef ds:uri="http://schemas.microsoft.com/office/2006/metadata/properties"/>
    <ds:schemaRef ds:uri="http://schemas.microsoft.com/office/infopath/2007/PartnerControls"/>
    <ds:schemaRef ds:uri="bfc2bb8c-ad0a-46dc-b4b4-f4fefdf98ebf"/>
    <ds:schemaRef ds:uri="ddf2ad5a-f97e-4ac3-84dc-368e07c9ecaf"/>
  </ds:schemaRefs>
</ds:datastoreItem>
</file>

<file path=customXml/itemProps2.xml><?xml version="1.0" encoding="utf-8"?>
<ds:datastoreItem xmlns:ds="http://schemas.openxmlformats.org/officeDocument/2006/customXml" ds:itemID="{B7402BA7-AA3D-4F8E-8CA3-8BFC91E7C0D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AE3D5EA-48CE-4956-9EB0-CB13E2A0AA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c2bb8c-ad0a-46dc-b4b4-f4fefdf98ebf"/>
    <ds:schemaRef ds:uri="ddf2ad5a-f97e-4ac3-84dc-368e07c9ec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283</Words>
  <Application>Microsoft Office PowerPoint</Application>
  <PresentationFormat>Widescreen</PresentationFormat>
  <Paragraphs>59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Global Haematology SIG update</vt:lpstr>
      <vt:lpstr>PowerPoint Presentation</vt:lpstr>
      <vt:lpstr>What has worked well in the SIG in the last 12 months?</vt:lpstr>
      <vt:lpstr>Top 3 priorities for next 12 months?</vt:lpstr>
      <vt:lpstr>How could BSH better support the Global Haematology SIG to achieve these?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Megan Kell</dc:creator>
  <cp:lastModifiedBy>Anne O'Connor</cp:lastModifiedBy>
  <cp:revision>10</cp:revision>
  <dcterms:created xsi:type="dcterms:W3CDTF">2024-08-28T20:11:29Z</dcterms:created>
  <dcterms:modified xsi:type="dcterms:W3CDTF">2024-09-18T09:56:22Z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0x01010054D7804211074940AA1ED2E27647FE59</vt:lpwstr>
  </property>
</Properties>
</file>